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2" r:id="rId4"/>
    <p:sldId id="263" r:id="rId5"/>
    <p:sldId id="271" r:id="rId6"/>
    <p:sldId id="274" r:id="rId7"/>
    <p:sldId id="275" r:id="rId8"/>
    <p:sldId id="273" r:id="rId9"/>
    <p:sldId id="285" r:id="rId10"/>
    <p:sldId id="272" r:id="rId11"/>
    <p:sldId id="286" r:id="rId12"/>
    <p:sldId id="289" r:id="rId13"/>
    <p:sldId id="288" r:id="rId14"/>
    <p:sldId id="287" r:id="rId15"/>
    <p:sldId id="279" r:id="rId16"/>
    <p:sldId id="259" r:id="rId17"/>
    <p:sldId id="260" r:id="rId18"/>
    <p:sldId id="265" r:id="rId19"/>
    <p:sldId id="268" r:id="rId20"/>
    <p:sldId id="266" r:id="rId21"/>
    <p:sldId id="269" r:id="rId22"/>
    <p:sldId id="267" r:id="rId23"/>
    <p:sldId id="270" r:id="rId24"/>
    <p:sldId id="284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26" autoAdjust="0"/>
  </p:normalViewPr>
  <p:slideViewPr>
    <p:cSldViewPr>
      <p:cViewPr>
        <p:scale>
          <a:sx n="80" d="100"/>
          <a:sy n="80" d="100"/>
        </p:scale>
        <p:origin x="-2664" y="-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80CCE-7A8D-4F1A-8ED2-25BB19260834}" type="datetimeFigureOut">
              <a:rPr lang="en-US" smtClean="0"/>
              <a:pPr/>
              <a:t>2/21/14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EAD9B-8AC2-4EF4-A230-7D6069A2D8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4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AD9B-8AC2-4EF4-A230-7D6069A2D8D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6EFA9-2781-4CAF-B848-0F2A4CEDEB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3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endParaRPr lang="en-US" smtClean="0">
              <a:ea typeface="ＭＳ Ｐゴシック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endParaRPr lang="en-US" smtClean="0">
              <a:ea typeface="ＭＳ Ｐゴシック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endParaRPr lang="en-US" smtClean="0">
              <a:ea typeface="ＭＳ Ｐゴシック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endParaRPr lang="en-US" smtClean="0">
              <a:ea typeface="ＭＳ Ｐゴシック" charset="0"/>
              <a:sym typeface="Lucida Grande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B25D5-6646-4D06-B0F8-4EDA35B6304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M:\Logos\Minimal\PNG\Standard-logo-minimal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943600"/>
            <a:ext cx="2438401" cy="8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/>
          <a:p>
            <a:pPr algn="ctr"/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E7A247"/>
                </a:solidFill>
              </a:rPr>
              <a:t>Power</a:t>
            </a:r>
            <a:r>
              <a:rPr lang="en-US" sz="3600" dirty="0" smtClean="0"/>
              <a:t>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E7A247"/>
                </a:solidFill>
              </a:rPr>
              <a:t>Promiscuous Pairing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7276" y="4267200"/>
            <a:ext cx="30480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Thomas Piggott</a:t>
            </a:r>
          </a:p>
          <a:p>
            <a:pPr algn="l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High-Tech Anthropologist®</a:t>
            </a:r>
          </a:p>
          <a:p>
            <a:pPr algn="l"/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C:\Users\Thomas\Desktop\mort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343400"/>
            <a:ext cx="1066800" cy="1066800"/>
          </a:xfrm>
          <a:prstGeom prst="rect">
            <a:avLst/>
          </a:prstGeom>
          <a:noFill/>
        </p:spPr>
      </p:pic>
      <p:pic>
        <p:nvPicPr>
          <p:cNvPr id="1027" name="Picture 3" descr="C:\Users\Thomas\Desktop\PiggottHeadshot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4276" y="4343400"/>
            <a:ext cx="1066800" cy="10668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4267200"/>
            <a:ext cx="239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Carol Treat Morton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High-Tech Anthropologist®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352800" y="609600"/>
            <a:ext cx="441614" cy="945790"/>
            <a:chOff x="1447800" y="381000"/>
            <a:chExt cx="441614" cy="945790"/>
          </a:xfrm>
        </p:grpSpPr>
        <p:grpSp>
          <p:nvGrpSpPr>
            <p:cNvPr id="47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49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0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1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2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3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4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5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2590800" y="1219200"/>
            <a:ext cx="457200" cy="945790"/>
            <a:chOff x="1447800" y="381000"/>
            <a:chExt cx="441614" cy="945790"/>
          </a:xfrm>
        </p:grpSpPr>
        <p:grpSp>
          <p:nvGrpSpPr>
            <p:cNvPr id="57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59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0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1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2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3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4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5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6000" y="1143000"/>
            <a:ext cx="441614" cy="945790"/>
            <a:chOff x="1447800" y="381000"/>
            <a:chExt cx="441614" cy="945790"/>
          </a:xfrm>
        </p:grpSpPr>
        <p:grpSp>
          <p:nvGrpSpPr>
            <p:cNvPr id="67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69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3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74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5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68" name="Oval 67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 flipH="1">
            <a:off x="5181600" y="533400"/>
            <a:ext cx="457200" cy="945790"/>
            <a:chOff x="1447800" y="381000"/>
            <a:chExt cx="441614" cy="945790"/>
          </a:xfrm>
        </p:grpSpPr>
        <p:grpSp>
          <p:nvGrpSpPr>
            <p:cNvPr id="77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79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80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81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82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83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78" name="Oval 77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52010" y="926902"/>
            <a:ext cx="8893969" cy="90189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5300" dirty="0" smtClean="0">
                <a:solidFill>
                  <a:srgbClr val="E7A247"/>
                </a:solidFill>
              </a:rPr>
              <a:t>Promiscuous Pairing</a:t>
            </a:r>
            <a:endParaRPr lang="en-US" sz="53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21531" y="1981200"/>
            <a:ext cx="8018859" cy="415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+mn-ea"/>
                <a:cs typeface="+mn-cs"/>
                <a:sym typeface="Gill Sans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 pitchFamily="34" charset="0"/>
              </a:rPr>
              <a:t>Pairing beyond “traditional” iteration-based pairing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 pitchFamily="34" charset="0"/>
              </a:rPr>
              <a:t>Switching partners “frequently”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 pitchFamily="34" charset="0"/>
              </a:rPr>
              <a:t>Not just for developers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 pitchFamily="34" charset="0"/>
              </a:rPr>
              <a:t>Pairing across roles / skills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 pitchFamily="34" charset="0"/>
              </a:rPr>
              <a:t>Always, always pairing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endParaRPr lang="en-US" sz="1600" dirty="0" smtClean="0">
              <a:cs typeface="Arial" pitchFamily="34" charset="0"/>
            </a:endParaRPr>
          </a:p>
          <a:p>
            <a:pPr algn="l">
              <a:defRPr/>
            </a:pPr>
            <a:r>
              <a:rPr lang="en-US" sz="1600" dirty="0" smtClean="0">
                <a:cs typeface="Arial" pitchFamily="34" charset="0"/>
              </a:rPr>
              <a:t>Thank you to Arlo </a:t>
            </a:r>
            <a:r>
              <a:rPr lang="en-US" sz="1600" dirty="0" err="1" smtClean="0">
                <a:cs typeface="Arial" pitchFamily="34" charset="0"/>
              </a:rPr>
              <a:t>Belshee</a:t>
            </a:r>
            <a:r>
              <a:rPr lang="en-US" sz="1600" dirty="0" smtClean="0">
                <a:cs typeface="Arial" pitchFamily="34" charset="0"/>
              </a:rPr>
              <a:t> who wrote a paper, </a:t>
            </a:r>
            <a:r>
              <a:rPr lang="en-US" sz="1600" i="1" dirty="0" smtClean="0">
                <a:cs typeface="Arial" pitchFamily="34" charset="0"/>
              </a:rPr>
              <a:t>Promiscuous Pairing and Beginner’s Mind: Embrace Inexperience</a:t>
            </a:r>
            <a:r>
              <a:rPr lang="en-US" sz="1600" dirty="0" smtClean="0">
                <a:cs typeface="Arial" pitchFamily="34" charset="0"/>
              </a:rPr>
              <a:t>, describing experiments in switching developer pairs every 90 minutes</a:t>
            </a:r>
          </a:p>
          <a:p>
            <a:pPr marL="263847" lvl="7" algn="l">
              <a:defRPr/>
            </a:pPr>
            <a:endParaRPr lang="en-US" dirty="0" smtClean="0"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572095"/>
            <a:ext cx="5198269" cy="41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+mn-ea"/>
                <a:cs typeface="+mn-cs"/>
                <a:sym typeface="Gill Sans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Gill Sans" charset="0"/>
                <a:cs typeface="+mn-cs"/>
                <a:sym typeface="Gill Sans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Gill Sans" charset="0"/>
                <a:cs typeface="+mn-cs"/>
                <a:sym typeface="Gill Sans" charset="0"/>
              </a:defRPr>
            </a:lvl9pPr>
          </a:lstStyle>
          <a:p>
            <a:pPr algn="l">
              <a:defRPr/>
            </a:pPr>
            <a:r>
              <a:rPr lang="en-US" dirty="0" smtClean="0">
                <a:cs typeface="Arial" pitchFamily="34" charset="0"/>
              </a:rPr>
              <a:t>So we ran the experiment of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E7A247"/>
                </a:solidFill>
              </a:rPr>
              <a:t>“rules” </a:t>
            </a:r>
            <a:r>
              <a:rPr lang="en-US" dirty="0" smtClean="0"/>
              <a:t>for promiscuous pairing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They’re the same as </a:t>
            </a:r>
            <a:r>
              <a:rPr lang="en-US" i="1" dirty="0" smtClean="0"/>
              <a:t>regular</a:t>
            </a:r>
            <a:r>
              <a:rPr lang="en-US" dirty="0" smtClean="0"/>
              <a:t> pairing!</a:t>
            </a:r>
          </a:p>
          <a:p>
            <a:pPr lvl="1"/>
            <a:r>
              <a:rPr lang="en-US" dirty="0" smtClean="0"/>
              <a:t>Focus on solving the problem</a:t>
            </a:r>
          </a:p>
          <a:p>
            <a:pPr lvl="1"/>
            <a:r>
              <a:rPr lang="en-US" dirty="0" smtClean="0"/>
              <a:t>Always make your partner look good</a:t>
            </a:r>
          </a:p>
          <a:p>
            <a:pPr lvl="1"/>
            <a:r>
              <a:rPr lang="en-US" dirty="0" smtClean="0"/>
              <a:t>Everybody should be willing to pair with anybody</a:t>
            </a:r>
          </a:p>
          <a:p>
            <a:pPr lvl="1"/>
            <a:r>
              <a:rPr lang="en-US" dirty="0" smtClean="0"/>
              <a:t>Give and receive feedback freely and frequently</a:t>
            </a:r>
          </a:p>
          <a:p>
            <a:pPr lvl="1"/>
            <a:r>
              <a:rPr lang="en-US" dirty="0" smtClean="0"/>
              <a:t>People in a pair act as both teacher and student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2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pair </a:t>
            </a:r>
            <a:r>
              <a:rPr lang="en-US" dirty="0" smtClean="0">
                <a:solidFill>
                  <a:srgbClr val="E7A247"/>
                </a:solidFill>
              </a:rPr>
              <a:t>promiscuously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Benefits to the </a:t>
            </a:r>
            <a:r>
              <a:rPr lang="en-US" dirty="0" smtClean="0">
                <a:solidFill>
                  <a:srgbClr val="E7A247"/>
                </a:solidFill>
              </a:rPr>
              <a:t>individual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You learn to trust your whole team</a:t>
            </a:r>
          </a:p>
          <a:p>
            <a:r>
              <a:rPr lang="en-US" dirty="0" smtClean="0"/>
              <a:t>You learn to make mistakes faster</a:t>
            </a:r>
            <a:endParaRPr lang="en-US" dirty="0"/>
          </a:p>
          <a:p>
            <a:r>
              <a:rPr lang="en-US" dirty="0" smtClean="0"/>
              <a:t>You become adaptable to different work styles and personalities and then learn to </a:t>
            </a:r>
            <a:r>
              <a:rPr lang="en-US" i="1" dirty="0" smtClean="0"/>
              <a:t>appreciate</a:t>
            </a:r>
            <a:r>
              <a:rPr lang="en-US" dirty="0" smtClean="0"/>
              <a:t> those differences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9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pair </a:t>
            </a:r>
            <a:r>
              <a:rPr lang="en-US" dirty="0" smtClean="0">
                <a:solidFill>
                  <a:srgbClr val="E7A247"/>
                </a:solidFill>
              </a:rPr>
              <a:t>promiscuously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Benefits to the </a:t>
            </a:r>
            <a:r>
              <a:rPr lang="en-US" dirty="0" smtClean="0">
                <a:solidFill>
                  <a:srgbClr val="E7A247"/>
                </a:solidFill>
              </a:rPr>
              <a:t>project</a:t>
            </a:r>
            <a:r>
              <a:rPr lang="en-US" dirty="0" smtClean="0"/>
              <a:t>:</a:t>
            </a:r>
          </a:p>
          <a:p>
            <a:r>
              <a:rPr lang="en-US" dirty="0" smtClean="0"/>
              <a:t>Speed up knowledge transfer</a:t>
            </a:r>
          </a:p>
          <a:p>
            <a:r>
              <a:rPr lang="en-US" dirty="0" smtClean="0"/>
              <a:t>Instant and continuous feedback from a broader base</a:t>
            </a:r>
          </a:p>
          <a:p>
            <a:r>
              <a:rPr lang="en-US" dirty="0" smtClean="0"/>
              <a:t>Increase supply of fresh perspectives</a:t>
            </a:r>
          </a:p>
          <a:p>
            <a:r>
              <a:rPr lang="en-US" dirty="0" smtClean="0"/>
              <a:t>Continually articulate and refine design decisions with the team</a:t>
            </a:r>
          </a:p>
          <a:p>
            <a:pPr marL="321457" indent="-321457">
              <a:buFont typeface="Arial"/>
              <a:buChar char="•"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pair </a:t>
            </a:r>
            <a:r>
              <a:rPr lang="en-US" dirty="0" smtClean="0">
                <a:solidFill>
                  <a:srgbClr val="E7A247"/>
                </a:solidFill>
              </a:rPr>
              <a:t>promiscuously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 smtClean="0"/>
              <a:t>Benefits to the </a:t>
            </a:r>
            <a:r>
              <a:rPr lang="en-US" dirty="0" smtClean="0">
                <a:solidFill>
                  <a:srgbClr val="E7A247"/>
                </a:solidFill>
              </a:rPr>
              <a:t>organization</a:t>
            </a:r>
            <a:r>
              <a:rPr lang="en-US" dirty="0" smtClean="0"/>
              <a:t>: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 smtClean="0"/>
              <a:t>Fosters </a:t>
            </a:r>
            <a:r>
              <a:rPr lang="en-US" dirty="0"/>
              <a:t>a learning </a:t>
            </a:r>
            <a:r>
              <a:rPr lang="en-US" dirty="0" smtClean="0"/>
              <a:t>culture</a:t>
            </a:r>
            <a:endParaRPr lang="en-US" dirty="0"/>
          </a:p>
          <a:p>
            <a:r>
              <a:rPr lang="en-US" dirty="0" smtClean="0"/>
              <a:t>Prevents </a:t>
            </a:r>
            <a:r>
              <a:rPr lang="en-US" dirty="0"/>
              <a:t>building towers of </a:t>
            </a:r>
            <a:r>
              <a:rPr lang="en-US" dirty="0" smtClean="0"/>
              <a:t>knowledge</a:t>
            </a:r>
            <a:endParaRPr lang="en-US" dirty="0"/>
          </a:p>
          <a:p>
            <a:pPr marL="321457" indent="-321457">
              <a:buFont typeface="Arial"/>
              <a:buChar char="•"/>
              <a:defRPr/>
            </a:pPr>
            <a:r>
              <a:rPr lang="en-US" dirty="0" smtClean="0"/>
              <a:t>Builds trusting relationships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 smtClean="0"/>
              <a:t>Simplifies and facilitates onboarding new </a:t>
            </a:r>
            <a:r>
              <a:rPr lang="en-US" dirty="0"/>
              <a:t>people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 smtClean="0"/>
              <a:t>Flushes </a:t>
            </a:r>
            <a:r>
              <a:rPr lang="en-US" dirty="0"/>
              <a:t>out performance issues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6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>
              <a:defRPr/>
            </a:pPr>
            <a:r>
              <a:rPr lang="en-US" dirty="0" smtClean="0">
                <a:solidFill>
                  <a:srgbClr val="E7A247"/>
                </a:solidFill>
                <a:ea typeface="+mj-ea"/>
                <a:sym typeface="American Typewriter" charset="0"/>
              </a:rPr>
              <a:t>Costs</a:t>
            </a:r>
            <a:r>
              <a:rPr lang="en-US" dirty="0" smtClean="0">
                <a:ea typeface="+mj-ea"/>
                <a:sym typeface="American Typewriter" charset="0"/>
              </a:rPr>
              <a:t> of pairing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969" y="1285874"/>
            <a:ext cx="7358063" cy="43529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Loss of freedom</a:t>
            </a:r>
          </a:p>
          <a:p>
            <a:pPr marL="721507" lvl="1" indent="-321457">
              <a:buFontTx/>
              <a:buChar char="•"/>
            </a:pPr>
            <a:r>
              <a:rPr lang="en-US" dirty="0" smtClean="0"/>
              <a:t>You are accountable to your partner</a:t>
            </a:r>
          </a:p>
          <a:p>
            <a:pPr marL="0" indent="0">
              <a:buNone/>
            </a:pPr>
            <a:r>
              <a:rPr lang="en-US" dirty="0" smtClean="0"/>
              <a:t>Loss of personal ownership </a:t>
            </a:r>
          </a:p>
          <a:p>
            <a:pPr marL="721507" lvl="1" indent="-321457">
              <a:buFontTx/>
              <a:buChar char="•"/>
            </a:pPr>
            <a:r>
              <a:rPr lang="en-US" dirty="0" smtClean="0"/>
              <a:t>Nothing you do belongs to just you</a:t>
            </a:r>
          </a:p>
          <a:p>
            <a:pPr marL="0" indent="0">
              <a:buNone/>
            </a:pPr>
            <a:r>
              <a:rPr lang="en-US" dirty="0" smtClean="0"/>
              <a:t>Vulnerable</a:t>
            </a:r>
          </a:p>
          <a:p>
            <a:pPr marL="721507" lvl="1" indent="-321457">
              <a:buFontTx/>
              <a:buChar char="•"/>
            </a:pPr>
            <a:r>
              <a:rPr lang="en-US" dirty="0" smtClean="0"/>
              <a:t>Must admit when you</a:t>
            </a:r>
            <a:r>
              <a:rPr lang="en-US" altLang="en-US" dirty="0" smtClean="0"/>
              <a:t>’</a:t>
            </a:r>
            <a:r>
              <a:rPr lang="en-US" dirty="0" smtClean="0"/>
              <a:t>re lost</a:t>
            </a:r>
          </a:p>
          <a:p>
            <a:pPr marL="0" indent="0">
              <a:buNone/>
            </a:pPr>
            <a:r>
              <a:rPr lang="en-US" dirty="0" smtClean="0"/>
              <a:t>Exhausting</a:t>
            </a:r>
          </a:p>
          <a:p>
            <a:pPr marL="721507" lvl="1" indent="-321457">
              <a:buFontTx/>
              <a:buChar char="•"/>
            </a:pPr>
            <a:r>
              <a:rPr lang="en-US" dirty="0" smtClean="0"/>
              <a:t>You have to talk out loud about everything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know you’ve been </a:t>
            </a:r>
            <a:r>
              <a:rPr lang="en-US" dirty="0" smtClean="0">
                <a:solidFill>
                  <a:srgbClr val="E7A247"/>
                </a:solidFill>
              </a:rPr>
              <a:t>too promiscuous</a:t>
            </a:r>
            <a:r>
              <a:rPr lang="en-US" dirty="0" smtClean="0"/>
              <a:t> when…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transfer degrades so that bringing a new partner up to speed is more costly than the value it brings</a:t>
            </a:r>
          </a:p>
          <a:p>
            <a:r>
              <a:rPr lang="en-US" dirty="0" smtClean="0"/>
              <a:t>Knowledge gaps interfere with developing a clear, shared model</a:t>
            </a:r>
          </a:p>
          <a:p>
            <a:r>
              <a:rPr lang="en-US" dirty="0" smtClean="0"/>
              <a:t>Your ability to focus on the task at hand is confused by other projects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Promiscuous Pairing Exercise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Setup:	- Teams of 6</a:t>
            </a:r>
          </a:p>
          <a:p>
            <a:pPr>
              <a:buNone/>
            </a:pPr>
            <a:r>
              <a:rPr lang="en-US" dirty="0" smtClean="0"/>
              <a:t>			- 3 pairs per team</a:t>
            </a:r>
          </a:p>
          <a:p>
            <a:pPr>
              <a:buNone/>
            </a:pPr>
            <a:r>
              <a:rPr lang="en-US" dirty="0" smtClean="0"/>
              <a:t>			- Different colored marker per person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	- 1 piece of paper per pair</a:t>
            </a: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Premise:	Design a house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Round 1: Design a House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dirty="0" smtClean="0"/>
              <a:t>Activity: 	- Grab a pair partner and start drawing a nice house.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Time:	4 minutes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Intermission: Reflection Time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dirty="0" smtClean="0"/>
              <a:t>Activity: 	- Write down how </a:t>
            </a:r>
            <a:r>
              <a:rPr lang="en-US" i="1" dirty="0" smtClean="0"/>
              <a:t>you </a:t>
            </a:r>
            <a:r>
              <a:rPr lang="en-US" dirty="0" smtClean="0"/>
              <a:t>think you made your partner look good. Keep it.</a:t>
            </a:r>
          </a:p>
          <a:p>
            <a:pPr marL="1828800" indent="-1828800">
              <a:buNone/>
            </a:pPr>
            <a:r>
              <a:rPr lang="en-US" dirty="0" smtClean="0"/>
              <a:t>	- Write down how your </a:t>
            </a:r>
            <a:r>
              <a:rPr lang="en-US" i="1" dirty="0" smtClean="0"/>
              <a:t>partner </a:t>
            </a:r>
            <a:r>
              <a:rPr lang="en-US" dirty="0" smtClean="0"/>
              <a:t>made you look good. Give it to them.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Time:	2 minutes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>
            <a:fillRect/>
          </a:stretch>
        </p:blipFill>
        <p:spPr>
          <a:xfrm>
            <a:off x="0" y="0"/>
            <a:ext cx="9144000" cy="5791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09600"/>
            <a:ext cx="5105400" cy="76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85800"/>
            <a:ext cx="383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But first, who are we?</a:t>
            </a:r>
            <a:endParaRPr 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Agile and Beyond 2014: Sat, Feb. 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1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Round 2: Modify Your House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dirty="0" smtClean="0"/>
              <a:t>Activity: 	- One person in the pair takes the design and re-pairs to a new partner that doesn’t have a design with them.</a:t>
            </a:r>
          </a:p>
          <a:p>
            <a:pPr marL="1828800" indent="-1828800">
              <a:buNone/>
            </a:pPr>
            <a:r>
              <a:rPr lang="en-US" dirty="0" smtClean="0"/>
              <a:t>	- Now modify your design so that your house can host a </a:t>
            </a:r>
            <a:r>
              <a:rPr lang="en-US" dirty="0" smtClean="0">
                <a:solidFill>
                  <a:srgbClr val="E7A247"/>
                </a:solidFill>
              </a:rPr>
              <a:t>party</a:t>
            </a:r>
            <a:r>
              <a:rPr lang="en-US" dirty="0" smtClean="0"/>
              <a:t>!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Time:	4 minutes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Intermission: Reflection Time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dirty="0" smtClean="0"/>
              <a:t>Activity: 	- Write down how </a:t>
            </a:r>
            <a:r>
              <a:rPr lang="en-US" i="1" dirty="0" smtClean="0"/>
              <a:t>you </a:t>
            </a:r>
            <a:r>
              <a:rPr lang="en-US" dirty="0" smtClean="0"/>
              <a:t>think you made your partner look good. Keep it.</a:t>
            </a:r>
          </a:p>
          <a:p>
            <a:pPr marL="1828800" indent="-1828800">
              <a:buNone/>
            </a:pPr>
            <a:r>
              <a:rPr lang="en-US" dirty="0" smtClean="0"/>
              <a:t>	- Write down how your </a:t>
            </a:r>
            <a:r>
              <a:rPr lang="en-US" i="1" dirty="0" smtClean="0"/>
              <a:t>partner </a:t>
            </a:r>
            <a:r>
              <a:rPr lang="en-US" dirty="0" smtClean="0"/>
              <a:t>made you look good. Give it to them.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Time:	2 minutes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Round 3: Modify Your House Again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0" indent="-1828800">
              <a:buNone/>
            </a:pPr>
            <a:r>
              <a:rPr lang="en-US" dirty="0" smtClean="0"/>
              <a:t>Activity: 	- One person in the pair takes the design and re-pairs to a new partner that doesn’t have a design with them.</a:t>
            </a:r>
          </a:p>
          <a:p>
            <a:pPr marL="1828800" indent="-1828800">
              <a:buNone/>
            </a:pPr>
            <a:r>
              <a:rPr lang="en-US" dirty="0" smtClean="0"/>
              <a:t>	- Now modify your design so that your house can host a </a:t>
            </a:r>
            <a:r>
              <a:rPr lang="en-US" dirty="0" smtClean="0">
                <a:solidFill>
                  <a:srgbClr val="E7A247"/>
                </a:solidFill>
              </a:rPr>
              <a:t>children’s party</a:t>
            </a:r>
            <a:r>
              <a:rPr lang="en-US" dirty="0" smtClean="0"/>
              <a:t>!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Time:	4 minutes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E7A247"/>
                </a:solidFill>
              </a:rPr>
              <a:t>Group Reflection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dirty="0" smtClean="0"/>
              <a:t>How did the designs turn out?</a:t>
            </a:r>
          </a:p>
          <a:p>
            <a:pPr marL="1828800" indent="-1828800">
              <a:buNone/>
            </a:pPr>
            <a:endParaRPr lang="en-US" dirty="0" smtClean="0"/>
          </a:p>
          <a:p>
            <a:pPr marL="1828800" indent="-1828800">
              <a:buNone/>
            </a:pPr>
            <a:r>
              <a:rPr lang="en-US" dirty="0" smtClean="0"/>
              <a:t>How did you make your partners look good?</a:t>
            </a:r>
          </a:p>
          <a:p>
            <a:pPr marL="1828800" indent="-1828800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Promiscuous Pairing Exercise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ta\Desktop\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b="13333"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70253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914400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Thank you for coming to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7276" y="4267200"/>
            <a:ext cx="30480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Thomas Piggott</a:t>
            </a:r>
          </a:p>
          <a:p>
            <a:pPr algn="l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tpiggott@menloinnovations.com</a:t>
            </a:r>
          </a:p>
          <a:p>
            <a:pPr algn="l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tjpiggott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C:\Users\Thomas\Desktop\mort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42" y="4343400"/>
            <a:ext cx="1066800" cy="1066800"/>
          </a:xfrm>
          <a:prstGeom prst="rect">
            <a:avLst/>
          </a:prstGeom>
          <a:noFill/>
        </p:spPr>
      </p:pic>
      <p:pic>
        <p:nvPicPr>
          <p:cNvPr id="1027" name="Picture 3" descr="C:\Users\Thomas\Desktop\PiggottHeadshot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4276" y="4343400"/>
            <a:ext cx="1066800" cy="10668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22842" y="4267200"/>
            <a:ext cx="269952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Carol Treat Morton</a:t>
            </a:r>
          </a:p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ctmorton@menloinnovations.com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762000" y="1371600"/>
            <a:ext cx="8077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E7A247"/>
                </a:solidFill>
              </a:rPr>
              <a:t>Power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of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E7A247"/>
                </a:solidFill>
              </a:rPr>
              <a:t>Promiscuous Pairing</a:t>
            </a:r>
            <a:endParaRPr lang="en-US" dirty="0">
              <a:solidFill>
                <a:srgbClr val="E7A247"/>
              </a:solidFill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762000" y="3048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Get in touch with us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1447800" y="349610"/>
            <a:ext cx="441614" cy="945790"/>
            <a:chOff x="1447800" y="381000"/>
            <a:chExt cx="441614" cy="945790"/>
          </a:xfrm>
        </p:grpSpPr>
        <p:grpSp>
          <p:nvGrpSpPr>
            <p:cNvPr id="10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11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2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5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17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8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 flipH="1">
            <a:off x="838200" y="502010"/>
            <a:ext cx="457200" cy="945790"/>
            <a:chOff x="1447800" y="381000"/>
            <a:chExt cx="441614" cy="945790"/>
          </a:xfrm>
        </p:grpSpPr>
        <p:grpSp>
          <p:nvGrpSpPr>
            <p:cNvPr id="51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53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4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5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6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7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58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077200" y="990600"/>
            <a:ext cx="441614" cy="945790"/>
            <a:chOff x="1447800" y="381000"/>
            <a:chExt cx="441614" cy="945790"/>
          </a:xfrm>
        </p:grpSpPr>
        <p:grpSp>
          <p:nvGrpSpPr>
            <p:cNvPr id="61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63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66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7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8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9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70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1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 flipH="1">
            <a:off x="7467600" y="838200"/>
            <a:ext cx="457200" cy="945790"/>
            <a:chOff x="1447800" y="381000"/>
            <a:chExt cx="441614" cy="945790"/>
          </a:xfrm>
        </p:grpSpPr>
        <p:grpSp>
          <p:nvGrpSpPr>
            <p:cNvPr id="73" name="Group 16"/>
            <p:cNvGrpSpPr>
              <a:grpSpLocks/>
            </p:cNvGrpSpPr>
            <p:nvPr/>
          </p:nvGrpSpPr>
          <p:grpSpPr bwMode="auto">
            <a:xfrm flipH="1">
              <a:off x="1447800" y="381000"/>
              <a:ext cx="441614" cy="945790"/>
              <a:chOff x="0" y="0"/>
              <a:chExt cx="1600201" cy="3429001"/>
            </a:xfrm>
          </p:grpSpPr>
          <p:sp>
            <p:nvSpPr>
              <p:cNvPr id="75" name="AutoShape 17"/>
              <p:cNvSpPr>
                <a:spLocks/>
              </p:cNvSpPr>
              <p:nvPr/>
            </p:nvSpPr>
            <p:spPr bwMode="auto">
              <a:xfrm>
                <a:off x="214160" y="0"/>
                <a:ext cx="1275894" cy="1270568"/>
              </a:xfrm>
              <a:custGeom>
                <a:avLst/>
                <a:gdLst>
                  <a:gd name="T0" fmla="*/ 637915 w 19679"/>
                  <a:gd name="T1" fmla="*/ 697298 h 19679"/>
                  <a:gd name="T2" fmla="*/ 637915 w 19679"/>
                  <a:gd name="T3" fmla="*/ 697298 h 19679"/>
                  <a:gd name="T4" fmla="*/ 637915 w 19679"/>
                  <a:gd name="T5" fmla="*/ 697298 h 19679"/>
                  <a:gd name="T6" fmla="*/ 637915 w 19679"/>
                  <a:gd name="T7" fmla="*/ 697298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noFill/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76" name="Line 18"/>
              <p:cNvSpPr>
                <a:spLocks noChangeShapeType="1"/>
              </p:cNvSpPr>
              <p:nvPr/>
            </p:nvSpPr>
            <p:spPr bwMode="auto">
              <a:xfrm flipH="1">
                <a:off x="813434" y="1280871"/>
                <a:ext cx="13336" cy="1463219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7" name="Line 19"/>
              <p:cNvSpPr>
                <a:spLocks noChangeShapeType="1"/>
              </p:cNvSpPr>
              <p:nvPr/>
            </p:nvSpPr>
            <p:spPr bwMode="auto">
              <a:xfrm>
                <a:off x="822324" y="2712957"/>
                <a:ext cx="555627" cy="70270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8" name="Line 20"/>
              <p:cNvSpPr>
                <a:spLocks noChangeShapeType="1"/>
              </p:cNvSpPr>
              <p:nvPr/>
            </p:nvSpPr>
            <p:spPr bwMode="auto">
              <a:xfrm flipH="1">
                <a:off x="186690" y="2708511"/>
                <a:ext cx="640080" cy="720490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79" name="AutoShape 21"/>
              <p:cNvSpPr>
                <a:spLocks/>
              </p:cNvSpPr>
              <p:nvPr/>
            </p:nvSpPr>
            <p:spPr bwMode="auto">
              <a:xfrm>
                <a:off x="768627" y="753536"/>
                <a:ext cx="577844" cy="273380"/>
              </a:xfrm>
              <a:custGeom>
                <a:avLst/>
                <a:gdLst>
                  <a:gd name="T0" fmla="*/ 248800 w 21600"/>
                  <a:gd name="T1" fmla="*/ 50639 h 21600"/>
                  <a:gd name="T2" fmla="*/ 248800 w 21600"/>
                  <a:gd name="T3" fmla="*/ 50639 h 21600"/>
                  <a:gd name="T4" fmla="*/ 248800 w 21600"/>
                  <a:gd name="T5" fmla="*/ 50639 h 21600"/>
                  <a:gd name="T6" fmla="*/ 248800 w 21600"/>
                  <a:gd name="T7" fmla="*/ 506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320" y="9503"/>
                    </a:lnTo>
                    <a:lnTo>
                      <a:pt x="9874" y="15551"/>
                    </a:lnTo>
                    <a:lnTo>
                      <a:pt x="14194" y="18144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80" name="Line 23"/>
              <p:cNvSpPr>
                <a:spLocks noChangeShapeType="1"/>
              </p:cNvSpPr>
              <p:nvPr/>
            </p:nvSpPr>
            <p:spPr bwMode="auto">
              <a:xfrm flipH="1" flipV="1">
                <a:off x="0" y="1285320"/>
                <a:ext cx="813434" cy="418062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81" name="Line 24"/>
              <p:cNvSpPr>
                <a:spLocks noChangeShapeType="1"/>
              </p:cNvSpPr>
              <p:nvPr/>
            </p:nvSpPr>
            <p:spPr bwMode="auto">
              <a:xfrm flipV="1">
                <a:off x="866774" y="1378716"/>
                <a:ext cx="733427" cy="324667"/>
              </a:xfrm>
              <a:prstGeom prst="line">
                <a:avLst/>
              </a:prstGeom>
              <a:noFill/>
              <a:ln w="25400" cap="flat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 defTabSz="457200">
                  <a:defRPr/>
                </a:pPr>
                <a:endParaRPr lang="en-US"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1556661" y="50909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6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5" descr="NoahsArk-big.jpg"/>
          <p:cNvPicPr>
            <a:picLocks noChangeAspect="1"/>
          </p:cNvPicPr>
          <p:nvPr/>
        </p:nvPicPr>
        <p:blipFill rotWithShape="1">
          <a:blip r:embed="rId3" cstate="print"/>
          <a:srcRect l="3698" t="144" r="7582" b="15821"/>
          <a:stretch/>
        </p:blipFill>
        <p:spPr bwMode="auto">
          <a:xfrm>
            <a:off x="1" y="0"/>
            <a:ext cx="9144000" cy="57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Agile and Beyond 2014: Sat, Feb. 22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09600"/>
            <a:ext cx="5105400" cy="76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" y="533400"/>
            <a:ext cx="8893969" cy="90189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/>
            <a:r>
              <a:rPr lang="en-US" sz="3200" dirty="0" smtClean="0"/>
              <a:t>Pairing is not a new concept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4" descr="SquareDanceBigGroup.jpg"/>
          <p:cNvPicPr>
            <a:picLocks noChangeAspect="1"/>
          </p:cNvPicPr>
          <p:nvPr/>
        </p:nvPicPr>
        <p:blipFill rotWithShape="1">
          <a:blip r:embed="rId3" cstate="print"/>
          <a:srcRect l="7405" t="15556" r="3704" b="8"/>
          <a:stretch/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6248400" cy="76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125016" y="545902"/>
            <a:ext cx="8893969" cy="90189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/>
            <a:r>
              <a:rPr lang="en-US" sz="3200" dirty="0" smtClean="0"/>
              <a:t>Switching partners isn’t new either</a:t>
            </a: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4038601" y="5181600"/>
            <a:ext cx="5181600" cy="9018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5" descr="SquareDanceGuys.jpeg"/>
          <p:cNvPicPr>
            <a:picLocks noChangeAspect="1"/>
          </p:cNvPicPr>
          <p:nvPr/>
        </p:nvPicPr>
        <p:blipFill rotWithShape="1">
          <a:blip r:embed="rId3" cstate="print"/>
          <a:srcRect b="5539"/>
          <a:stretch/>
        </p:blipFill>
        <p:spPr bwMode="auto">
          <a:xfrm>
            <a:off x="5938" y="4949"/>
            <a:ext cx="9138062" cy="575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6" descr="SquareDanceGals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038600"/>
            <a:ext cx="2357438" cy="156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6629400" cy="76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" y="533400"/>
            <a:ext cx="8893969" cy="90189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>
              <a:defRPr/>
            </a:pPr>
            <a:r>
              <a:rPr lang="en-US" sz="3200" dirty="0" smtClean="0">
                <a:ea typeface="+mj-ea"/>
                <a:sym typeface="American Typewriter" charset="0"/>
              </a:rPr>
              <a:t>And neither one is unique to software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>
              <a:defRPr/>
            </a:pPr>
            <a:r>
              <a:rPr lang="en-US" dirty="0" smtClean="0">
                <a:ea typeface="+mj-ea"/>
                <a:sym typeface="American Typewriter" charset="0"/>
              </a:rPr>
              <a:t>But why pair at all?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982265" y="2035969"/>
            <a:ext cx="73580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r>
              <a:rPr lang="en-US" sz="4900" dirty="0">
                <a:solidFill>
                  <a:srgbClr val="E7A247"/>
                </a:solidFill>
              </a:rPr>
              <a:t>No project is an island; software can</a:t>
            </a:r>
            <a:r>
              <a:rPr lang="en-US" altLang="en-US" sz="4900" dirty="0">
                <a:solidFill>
                  <a:srgbClr val="E7A247"/>
                </a:solidFill>
              </a:rPr>
              <a:t>’</a:t>
            </a:r>
            <a:r>
              <a:rPr lang="en-US" sz="4900" dirty="0">
                <a:solidFill>
                  <a:srgbClr val="E7A247"/>
                </a:solidFill>
              </a:rPr>
              <a:t>t be built or perform in isolation.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036219" y="4179094"/>
            <a:ext cx="435768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+mj-lt"/>
                <a:ea typeface="+mj-ea"/>
                <a:cs typeface="+mj-cs"/>
                <a:sym typeface="American Typewriter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American Typewriter" charset="0"/>
                <a:ea typeface="ＭＳ Ｐゴシック" charset="0"/>
                <a:cs typeface="American Typewriter" charset="0"/>
                <a:sym typeface="American Typewriter" charset="0"/>
              </a:defRPr>
            </a:lvl9pPr>
          </a:lstStyle>
          <a:p>
            <a:pPr algn="r">
              <a:defRPr/>
            </a:pPr>
            <a:r>
              <a:rPr lang="en-US" sz="2000" dirty="0" smtClean="0"/>
              <a:t>~Andy Hunt, </a:t>
            </a:r>
            <a:r>
              <a:rPr lang="en-US" sz="2000" i="1" dirty="0" smtClean="0"/>
              <a:t>Pragmatic Thinking &amp; Learning: Refactor Your Wetware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1000125" y="2035969"/>
            <a:ext cx="73580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r>
              <a:rPr lang="en-US" sz="4900" dirty="0">
                <a:solidFill>
                  <a:srgbClr val="E7A247"/>
                </a:solidFill>
              </a:rPr>
              <a:t> </a:t>
            </a:r>
            <a:r>
              <a:rPr lang="en-US" altLang="en-US" sz="4900" dirty="0">
                <a:solidFill>
                  <a:srgbClr val="E7A247"/>
                </a:solidFill>
              </a:rPr>
              <a:t>“</a:t>
            </a:r>
            <a:r>
              <a:rPr lang="en-US" sz="4900" dirty="0">
                <a:solidFill>
                  <a:srgbClr val="E7A247"/>
                </a:solidFill>
              </a:rPr>
              <a:t>Man, I</a:t>
            </a:r>
            <a:r>
              <a:rPr lang="en-US" altLang="en-US" sz="4900" dirty="0">
                <a:solidFill>
                  <a:srgbClr val="E7A247"/>
                </a:solidFill>
              </a:rPr>
              <a:t>’</a:t>
            </a:r>
            <a:r>
              <a:rPr lang="en-US" sz="4900" dirty="0">
                <a:solidFill>
                  <a:srgbClr val="E7A247"/>
                </a:solidFill>
              </a:rPr>
              <a:t>ll be glad when this stupid fad is over with.</a:t>
            </a:r>
            <a:r>
              <a:rPr lang="en-US" altLang="en-US" sz="4900" dirty="0">
                <a:solidFill>
                  <a:srgbClr val="E7A247"/>
                </a:solidFill>
              </a:rPr>
              <a:t>”</a:t>
            </a:r>
            <a:endParaRPr lang="en-US" sz="4900" dirty="0">
              <a:solidFill>
                <a:srgbClr val="E7A247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0" y="4071937"/>
            <a:ext cx="4125516" cy="28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l"/>
            <a:r>
              <a:rPr lang="en-US" sz="1700" dirty="0">
                <a:solidFill>
                  <a:schemeClr val="bg1"/>
                </a:solidFill>
                <a:latin typeface="+mj-lt"/>
              </a:rPr>
              <a:t>-- comment by </a:t>
            </a:r>
            <a:r>
              <a:rPr lang="en-US" altLang="en-US" sz="1700" dirty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1700" dirty="0">
                <a:solidFill>
                  <a:schemeClr val="bg1"/>
                </a:solidFill>
                <a:latin typeface="+mj-lt"/>
              </a:rPr>
              <a:t>Slowly but Surly</a:t>
            </a:r>
            <a:r>
              <a:rPr lang="en-US" altLang="en-US" sz="1700" dirty="0">
                <a:solidFill>
                  <a:schemeClr val="bg1"/>
                </a:solidFill>
                <a:latin typeface="+mj-lt"/>
              </a:rPr>
              <a:t>”</a:t>
            </a:r>
            <a:r>
              <a:rPr lang="en-US" sz="1700" dirty="0">
                <a:solidFill>
                  <a:schemeClr val="bg1"/>
                </a:solidFill>
                <a:latin typeface="+mj-lt"/>
              </a:rPr>
              <a:t> to Huffington Post article, </a:t>
            </a:r>
            <a:r>
              <a:rPr lang="en-US" altLang="en-US" sz="1700" i="1" dirty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1700" i="1" dirty="0">
                <a:solidFill>
                  <a:schemeClr val="bg1"/>
                </a:solidFill>
                <a:latin typeface="+mj-lt"/>
              </a:rPr>
              <a:t>Pair Programming: </a:t>
            </a:r>
            <a:r>
              <a:rPr lang="en-US" sz="1700" i="1" dirty="0" err="1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700" i="1" dirty="0">
                <a:solidFill>
                  <a:schemeClr val="bg1"/>
                </a:solidFill>
                <a:latin typeface="+mj-lt"/>
              </a:rPr>
              <a:t> Makes Some Employees Share Computers, Desks</a:t>
            </a:r>
            <a:r>
              <a:rPr lang="en-US" altLang="en-US" sz="1700" i="1" dirty="0">
                <a:solidFill>
                  <a:schemeClr val="bg1"/>
                </a:solidFill>
                <a:latin typeface="+mj-lt"/>
              </a:rPr>
              <a:t>”</a:t>
            </a:r>
            <a:r>
              <a:rPr lang="en-US" altLang="ja-JP" sz="1700" dirty="0">
                <a:solidFill>
                  <a:schemeClr val="bg1"/>
                </a:solidFill>
                <a:latin typeface="+mj-lt"/>
              </a:rPr>
              <a:t>, 8/27/2012  </a:t>
            </a:r>
            <a:endParaRPr lang="en-US" sz="1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>
              <a:defRPr/>
            </a:pPr>
            <a:r>
              <a:rPr lang="en-US" dirty="0" smtClean="0">
                <a:sym typeface="American Typewriter" charset="0"/>
              </a:rPr>
              <a:t>Pairing is no panacea</a:t>
            </a:r>
            <a:endParaRPr lang="en-US" dirty="0" smtClean="0">
              <a:ea typeface="+mj-ea"/>
              <a:sym typeface="American Typewriter" charset="0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iring Ark solution cartoon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56" r="-41556"/>
          <a:stretch>
            <a:fillRect/>
          </a:stretch>
        </p:blipFill>
        <p:spPr>
          <a:xfrm>
            <a:off x="609600" y="1600200"/>
            <a:ext cx="7715250" cy="425111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7" y="0"/>
            <a:ext cx="7358063" cy="158055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>
              <a:defRPr/>
            </a:pPr>
            <a:r>
              <a:rPr lang="en-US" dirty="0" smtClean="0">
                <a:solidFill>
                  <a:srgbClr val="E7A247"/>
                </a:solidFill>
                <a:sym typeface="American Typewriter" charset="0"/>
              </a:rPr>
              <a:t>So a</a:t>
            </a:r>
            <a:r>
              <a:rPr lang="en-US" dirty="0" smtClean="0">
                <a:solidFill>
                  <a:srgbClr val="E7A247"/>
                </a:solidFill>
                <a:ea typeface="+mj-ea"/>
                <a:sym typeface="American Typewriter" charset="0"/>
              </a:rPr>
              <a:t>sk yourself:</a:t>
            </a:r>
            <a:r>
              <a:rPr lang="en-US" dirty="0" smtClean="0">
                <a:ea typeface="+mj-ea"/>
                <a:sym typeface="American Typewriter" charset="0"/>
              </a:rPr>
              <a:t> What problem am I really trying to solve?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E7A247"/>
                </a:solidFill>
              </a:rPr>
              <a:t>problems</a:t>
            </a:r>
            <a:r>
              <a:rPr lang="en-US" dirty="0" smtClean="0"/>
              <a:t> we faced…</a:t>
            </a:r>
            <a:endParaRPr lang="en-US" b="1" dirty="0">
              <a:solidFill>
                <a:srgbClr val="E7A24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clients demanded high levels of flexibility in staffing</a:t>
            </a:r>
          </a:p>
          <a:p>
            <a:r>
              <a:rPr lang="en-US" dirty="0" smtClean="0"/>
              <a:t>Client problem research needed broader technical and design expertise </a:t>
            </a:r>
          </a:p>
          <a:p>
            <a:r>
              <a:rPr lang="en-US" dirty="0" smtClean="0"/>
              <a:t>As High-Tech Anthropology® engagement demand grew, resources become scarce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and Beyond 2014: Sat, Feb.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5D5-6646-4D06-B0F8-4EDA35B6304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869</Words>
  <Application>Microsoft Macintosh PowerPoint</Application>
  <PresentationFormat>On-screen Show (4:3)</PresentationFormat>
  <Paragraphs>179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The Power of  Promiscuous Pairing</vt:lpstr>
      <vt:lpstr>PowerPoint Presentation</vt:lpstr>
      <vt:lpstr>Pairing is not a new concept</vt:lpstr>
      <vt:lpstr>Switching partners isn’t new either</vt:lpstr>
      <vt:lpstr>And neither one is unique to software</vt:lpstr>
      <vt:lpstr>But why pair at all?</vt:lpstr>
      <vt:lpstr>Pairing is no panacea</vt:lpstr>
      <vt:lpstr>So ask yourself: What problem am I really trying to solve?</vt:lpstr>
      <vt:lpstr>The problems we faced…</vt:lpstr>
      <vt:lpstr> Promiscuous Pairing</vt:lpstr>
      <vt:lpstr>Our “rules” for promiscuous pairing</vt:lpstr>
      <vt:lpstr>Why we pair promiscuously</vt:lpstr>
      <vt:lpstr>Why we pair promiscuously</vt:lpstr>
      <vt:lpstr>Why we pair promiscuously</vt:lpstr>
      <vt:lpstr>Costs of pairing</vt:lpstr>
      <vt:lpstr>You know you’ve been too promiscuous when…</vt:lpstr>
      <vt:lpstr>Promiscuous Pairing Exercise </vt:lpstr>
      <vt:lpstr>Round 1: Design a House</vt:lpstr>
      <vt:lpstr>Intermission: Reflection Time</vt:lpstr>
      <vt:lpstr>Round 2: Modify Your House</vt:lpstr>
      <vt:lpstr>Intermission: Reflection Time</vt:lpstr>
      <vt:lpstr>Round 3: Modify Your House Again</vt:lpstr>
      <vt:lpstr>Group Reflection</vt:lpstr>
      <vt:lpstr>PowerPoint Presentation</vt:lpstr>
      <vt:lpstr>Thank you for coming 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Promiscuous Pairing</dc:title>
  <dc:creator>Thomas Piggott</dc:creator>
  <cp:lastModifiedBy>Carol Morton</cp:lastModifiedBy>
  <cp:revision>58</cp:revision>
  <dcterms:created xsi:type="dcterms:W3CDTF">2014-02-09T17:27:44Z</dcterms:created>
  <dcterms:modified xsi:type="dcterms:W3CDTF">2014-02-22T12:22:58Z</dcterms:modified>
</cp:coreProperties>
</file>